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09" r:id="rId1"/>
  </p:sldMasterIdLst>
  <p:notesMasterIdLst>
    <p:notesMasterId r:id="rId10"/>
  </p:notesMasterIdLst>
  <p:sldIdLst>
    <p:sldId id="256" r:id="rId2"/>
    <p:sldId id="257" r:id="rId3"/>
    <p:sldId id="265" r:id="rId4"/>
    <p:sldId id="264" r:id="rId5"/>
    <p:sldId id="267" r:id="rId6"/>
    <p:sldId id="262"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62069"/>
  </p:normalViewPr>
  <p:slideViewPr>
    <p:cSldViewPr snapToGrid="0" snapToObjects="1">
      <p:cViewPr varScale="1">
        <p:scale>
          <a:sx n="45" d="100"/>
          <a:sy n="45" d="100"/>
        </p:scale>
        <p:origin x="2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49DC2-67BD-D142-AA47-B368F1E5DC4E}" type="datetimeFigureOut">
              <a:rPr lang="en-US" smtClean="0"/>
              <a:t>5/5/19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0BC35-CEBE-4641-A7C8-D8FCE9B193DD}" type="slidenum">
              <a:rPr lang="en-US" smtClean="0"/>
              <a:t>‹#›</a:t>
            </a:fld>
            <a:endParaRPr lang="en-US"/>
          </a:p>
        </p:txBody>
      </p:sp>
    </p:spTree>
    <p:extLst>
      <p:ext uri="{BB962C8B-B14F-4D97-AF65-F5344CB8AC3E}">
        <p14:creationId xmlns:p14="http://schemas.microsoft.com/office/powerpoint/2010/main" val="264847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Eduardo introduces team, project</a:t>
            </a:r>
          </a:p>
          <a:p>
            <a:endParaRPr lang="en-US" dirty="0"/>
          </a:p>
          <a:p>
            <a:pPr marL="171450" indent="-171450">
              <a:buFontTx/>
              <a:buChar char="-"/>
            </a:pPr>
            <a:r>
              <a:rPr lang="en-US" dirty="0"/>
              <a:t>Warmer, engage audience, use statistics to show purpose/(problem to be solved)</a:t>
            </a:r>
          </a:p>
          <a:p>
            <a:pPr marL="171450" indent="-171450">
              <a:buFontTx/>
              <a:buChar char="-"/>
            </a:pPr>
            <a:r>
              <a:rPr lang="en-US" dirty="0"/>
              <a:t>How many of you have filled out a customer service survey to rate your Customer Service Agent (CSA) after they have helped you resolved an issue?</a:t>
            </a:r>
          </a:p>
          <a:p>
            <a:pPr marL="171450" indent="-171450">
              <a:buFontTx/>
              <a:buChar char="-"/>
            </a:pPr>
            <a:endParaRPr lang="en-US" b="1" u="sng" dirty="0"/>
          </a:p>
          <a:p>
            <a:pPr marL="171450" indent="-171450">
              <a:buFontTx/>
              <a:buChar char="-"/>
            </a:pPr>
            <a:r>
              <a:rPr lang="en-US" b="1" u="sng" dirty="0"/>
              <a:t>Statistics</a:t>
            </a:r>
          </a:p>
          <a:p>
            <a:pPr marL="171450" indent="-171450">
              <a:buFontTx/>
              <a:buChar char="-"/>
            </a:pPr>
            <a:r>
              <a:rPr lang="en-US" dirty="0"/>
              <a:t> Typical response rate in a customer survey is 10-15%</a:t>
            </a:r>
          </a:p>
          <a:p>
            <a:pPr marL="171450" indent="-171450">
              <a:buFontTx/>
              <a:buChar char="-"/>
            </a:pPr>
            <a:r>
              <a:rPr lang="en-US" dirty="0"/>
              <a:t>86% of customers will pay more for a better customer service experience</a:t>
            </a:r>
          </a:p>
          <a:p>
            <a:pPr marL="171450" indent="-171450">
              <a:buFontTx/>
              <a:buChar char="-"/>
            </a:pPr>
            <a:r>
              <a:rPr lang="en-US" dirty="0"/>
              <a:t>82% of customers have left a company because of bad customer service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1</a:t>
            </a:fld>
            <a:endParaRPr lang="en-US"/>
          </a:p>
        </p:txBody>
      </p:sp>
    </p:spTree>
    <p:extLst>
      <p:ext uri="{BB962C8B-B14F-4D97-AF65-F5344CB8AC3E}">
        <p14:creationId xmlns:p14="http://schemas.microsoft.com/office/powerpoint/2010/main" val="22987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Eduardo introduces the context/purpose of the project at a high level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2</a:t>
            </a:fld>
            <a:endParaRPr lang="en-US"/>
          </a:p>
        </p:txBody>
      </p:sp>
    </p:spTree>
    <p:extLst>
      <p:ext uri="{BB962C8B-B14F-4D97-AF65-F5344CB8AC3E}">
        <p14:creationId xmlns:p14="http://schemas.microsoft.com/office/powerpoint/2010/main" val="77076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endParaRPr lang="en-US" dirty="0"/>
          </a:p>
          <a:p>
            <a:pPr marL="228600" indent="-228600">
              <a:buAutoNum type="arabicParenR"/>
            </a:pPr>
            <a:r>
              <a:rPr lang="en-US" dirty="0"/>
              <a:t>Customer Support on Twitter dataset</a:t>
            </a:r>
          </a:p>
          <a:p>
            <a:pPr marL="228600" indent="-228600">
              <a:buAutoNum type="arabicParenR"/>
            </a:pPr>
            <a:r>
              <a:rPr lang="en-US" dirty="0"/>
              <a:t>Each tweet is either a customer request/response or a response from a customer service agent</a:t>
            </a:r>
          </a:p>
          <a:p>
            <a:pPr marL="228600" indent="-228600">
              <a:buAutoNum type="arabicParenR"/>
            </a:pPr>
            <a:r>
              <a:rPr lang="en-US" dirty="0"/>
              <a:t>We focused on </a:t>
            </a:r>
            <a:r>
              <a:rPr lang="en-US" dirty="0" err="1"/>
              <a:t>UPSHelp</a:t>
            </a:r>
            <a:endParaRPr lang="en-US" dirty="0"/>
          </a:p>
          <a:p>
            <a:pPr marL="228600" indent="-228600">
              <a:buAutoNum type="arabicParenR"/>
            </a:pPr>
            <a:r>
              <a:rPr lang="en-US" dirty="0"/>
              <a:t>Captured 13 total customer interactions with @</a:t>
            </a:r>
            <a:r>
              <a:rPr lang="en-US" dirty="0" err="1"/>
              <a:t>UPSHelp</a:t>
            </a:r>
            <a:r>
              <a:rPr lang="en-US" dirty="0"/>
              <a:t> from beginning to end</a:t>
            </a:r>
          </a:p>
          <a:p>
            <a:endParaRPr lang="en-US" dirty="0"/>
          </a:p>
          <a:p>
            <a:r>
              <a:rPr lang="en-US" dirty="0"/>
              <a:t>Other Notes</a:t>
            </a:r>
          </a:p>
          <a:p>
            <a:r>
              <a:rPr lang="en-US" dirty="0"/>
              <a:t>-</a:t>
            </a:r>
            <a:r>
              <a:rPr lang="en-US" dirty="0" err="1"/>
              <a:t>Approx</a:t>
            </a:r>
            <a:r>
              <a:rPr lang="en-US" dirty="0"/>
              <a:t> 10,000 tweets from </a:t>
            </a:r>
            <a:r>
              <a:rPr lang="en-US" dirty="0" err="1"/>
              <a:t>UPSHelp</a:t>
            </a:r>
            <a:r>
              <a:rPr lang="en-US" dirty="0"/>
              <a:t> not including INBOUND tweets</a:t>
            </a:r>
          </a:p>
          <a:p>
            <a:r>
              <a:rPr lang="en-US" dirty="0"/>
              <a:t>-Dataset - </a:t>
            </a:r>
            <a:r>
              <a:rPr lang="en-US" sz="1200" b="0" i="0" kern="1200" dirty="0">
                <a:solidFill>
                  <a:schemeClr val="tx1"/>
                </a:solidFill>
                <a:effectLst/>
                <a:latin typeface="+mn-lt"/>
                <a:ea typeface="+mn-ea"/>
                <a:cs typeface="+mn-cs"/>
              </a:rPr>
              <a:t>The Customer Support on Twitter dataset is a large, modern corpus of tweets and replies to aid innovation in natural language understanding and conversational models, and for study of modern customer support practices and impact.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E0BC35-CEBE-4641-A7C8-D8FCE9B193DD}" type="slidenum">
              <a:rPr lang="en-US" smtClean="0"/>
              <a:t>3</a:t>
            </a:fld>
            <a:endParaRPr lang="en-US"/>
          </a:p>
        </p:txBody>
      </p:sp>
    </p:spTree>
    <p:extLst>
      <p:ext uri="{BB962C8B-B14F-4D97-AF65-F5344CB8AC3E}">
        <p14:creationId xmlns:p14="http://schemas.microsoft.com/office/powerpoint/2010/main" val="424616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endParaRPr lang="en-US" dirty="0"/>
          </a:p>
          <a:p>
            <a:endParaRPr lang="en-US" dirty="0"/>
          </a:p>
          <a:p>
            <a:r>
              <a:rPr lang="en-US" dirty="0"/>
              <a:t>-Used python to find the initial customer request (INBOUND = TRUE and </a:t>
            </a:r>
            <a:r>
              <a:rPr lang="en-US" dirty="0" err="1"/>
              <a:t>In_response_to_tweet_id</a:t>
            </a:r>
            <a:r>
              <a:rPr lang="en-US" dirty="0"/>
              <a:t> = NULL)</a:t>
            </a:r>
          </a:p>
          <a:p>
            <a:r>
              <a:rPr lang="en-US" dirty="0"/>
              <a:t>-Find rest of conversation by Author and apply </a:t>
            </a:r>
            <a:r>
              <a:rPr lang="en-US" dirty="0" err="1"/>
              <a:t>vader</a:t>
            </a:r>
            <a:r>
              <a:rPr lang="en-US" dirty="0"/>
              <a:t> sentiment analysis to each inbound tweet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Add </a:t>
            </a:r>
            <a:r>
              <a:rPr lang="en-US" dirty="0" err="1"/>
              <a:t>Customer_Sentiment</a:t>
            </a:r>
            <a:r>
              <a:rPr lang="en-US" dirty="0"/>
              <a:t>” attribute and export CSV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FIRST and LAST INBOUND Tweet by Author to calculate </a:t>
            </a:r>
            <a:r>
              <a:rPr lang="en-US" dirty="0" err="1"/>
              <a:t>Sentiment_Change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Attributes contained in the dataset</a:t>
            </a:r>
          </a:p>
          <a:p>
            <a:r>
              <a:rPr lang="en-US" dirty="0"/>
              <a:t>- </a:t>
            </a:r>
            <a:r>
              <a:rPr lang="en-US" dirty="0" err="1"/>
              <a:t>Author_ID</a:t>
            </a:r>
            <a:r>
              <a:rPr lang="en-US" dirty="0"/>
              <a:t>, for identifying users,</a:t>
            </a:r>
          </a:p>
          <a:p>
            <a:pPr marL="171450" indent="-171450">
              <a:buFontTx/>
              <a:buChar char="-"/>
            </a:pPr>
            <a:r>
              <a:rPr lang="en-US" dirty="0" err="1"/>
              <a:t>Inbound+In_Response_to_tweet_ID</a:t>
            </a:r>
            <a:r>
              <a:rPr lang="en-US" dirty="0"/>
              <a:t> to identify initial inquiry</a:t>
            </a:r>
          </a:p>
          <a:p>
            <a:pPr marL="171450" indent="-171450">
              <a:buFontTx/>
              <a:buChar char="-"/>
            </a:pPr>
            <a:r>
              <a:rPr lang="en-US" dirty="0"/>
              <a:t>Text – the customer requests and response from UPS Help</a:t>
            </a:r>
          </a:p>
          <a:p>
            <a:pPr marL="171450" indent="-171450">
              <a:buFontTx/>
              <a:buChar char="-"/>
            </a:pPr>
            <a:r>
              <a:rPr lang="en-US" dirty="0" err="1"/>
              <a:t>Created_at</a:t>
            </a:r>
            <a:r>
              <a:rPr lang="en-US" dirty="0"/>
              <a:t> to calculate sentiment change over time</a:t>
            </a:r>
          </a:p>
          <a:p>
            <a:pPr marL="171450" indent="-171450">
              <a:buFontTx/>
              <a:buChar char="-"/>
            </a:pPr>
            <a:endParaRPr lang="en-US" dirty="0"/>
          </a:p>
          <a:p>
            <a:pPr marL="171450" indent="-171450">
              <a:buFontTx/>
              <a:buChar char="-"/>
            </a:pPr>
            <a:r>
              <a:rPr lang="en-US" dirty="0"/>
              <a:t>Calculated fields</a:t>
            </a:r>
          </a:p>
          <a:p>
            <a:pPr marL="171450" indent="-171450">
              <a:buFontTx/>
              <a:buChar char="-"/>
            </a:pPr>
            <a:r>
              <a:rPr lang="en-US" dirty="0"/>
              <a:t>1) Customer Sentiment </a:t>
            </a:r>
          </a:p>
          <a:p>
            <a:pPr marL="171450" indent="-171450">
              <a:buFontTx/>
              <a:buChar char="-"/>
            </a:pPr>
            <a:r>
              <a:rPr lang="en-US" dirty="0"/>
              <a:t>2) Sentiment Change</a:t>
            </a:r>
          </a:p>
          <a:p>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4</a:t>
            </a:fld>
            <a:endParaRPr lang="en-US"/>
          </a:p>
        </p:txBody>
      </p:sp>
    </p:spTree>
    <p:extLst>
      <p:ext uri="{BB962C8B-B14F-4D97-AF65-F5344CB8AC3E}">
        <p14:creationId xmlns:p14="http://schemas.microsoft.com/office/powerpoint/2010/main" val="2095741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sentiment change of each customer we developed two metrics to gauge the customer satisfaction and/or effectives of </a:t>
            </a:r>
            <a:r>
              <a:rPr lang="en-US" dirty="0" err="1"/>
              <a:t>UPSHelp</a:t>
            </a:r>
            <a:r>
              <a:rPr lang="en-US" dirty="0"/>
              <a:t> Customer Support on Twitter</a:t>
            </a:r>
          </a:p>
          <a:p>
            <a:endParaRPr lang="en-US" dirty="0"/>
          </a:p>
          <a:p>
            <a:r>
              <a:rPr lang="en-US" dirty="0"/>
              <a:t>Two designs:</a:t>
            </a:r>
          </a:p>
          <a:p>
            <a:endParaRPr lang="en-US" dirty="0"/>
          </a:p>
          <a:p>
            <a:r>
              <a:rPr lang="en-US" dirty="0"/>
              <a:t>First</a:t>
            </a:r>
          </a:p>
          <a:p>
            <a:r>
              <a:rPr lang="en-US" dirty="0"/>
              <a:t> – Does customer sentiment change from negative to positive or if interaction moves from positive to higher positive = Success, it not = Failure</a:t>
            </a:r>
          </a:p>
          <a:p>
            <a:r>
              <a:rPr lang="en-US" dirty="0"/>
              <a:t> - Judge success rate by dividing success/total interactions</a:t>
            </a:r>
          </a:p>
          <a:p>
            <a:endParaRPr lang="en-US" dirty="0"/>
          </a:p>
          <a:p>
            <a:r>
              <a:rPr lang="en-US" dirty="0"/>
              <a:t>Second</a:t>
            </a:r>
          </a:p>
          <a:p>
            <a:r>
              <a:rPr lang="en-US" dirty="0"/>
              <a:t> – 1-5 Rating using mathematical </a:t>
            </a:r>
            <a:r>
              <a:rPr lang="en-US" dirty="0" err="1"/>
              <a:t>formulta</a:t>
            </a:r>
            <a:r>
              <a:rPr lang="en-US" dirty="0"/>
              <a:t> to convert the sentiment change into a 1-5 scale</a:t>
            </a:r>
          </a:p>
          <a:p>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5</a:t>
            </a:fld>
            <a:endParaRPr lang="en-US"/>
          </a:p>
        </p:txBody>
      </p:sp>
    </p:spTree>
    <p:extLst>
      <p:ext uri="{BB962C8B-B14F-4D97-AF65-F5344CB8AC3E}">
        <p14:creationId xmlns:p14="http://schemas.microsoft.com/office/powerpoint/2010/main" val="3099139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6</a:t>
            </a:fld>
            <a:endParaRPr lang="en-US"/>
          </a:p>
        </p:txBody>
      </p:sp>
    </p:spTree>
    <p:extLst>
      <p:ext uri="{BB962C8B-B14F-4D97-AF65-F5344CB8AC3E}">
        <p14:creationId xmlns:p14="http://schemas.microsoft.com/office/powerpoint/2010/main" val="331738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7</a:t>
            </a:fld>
            <a:endParaRPr lang="en-US"/>
          </a:p>
        </p:txBody>
      </p:sp>
    </p:spTree>
    <p:extLst>
      <p:ext uri="{BB962C8B-B14F-4D97-AF65-F5344CB8AC3E}">
        <p14:creationId xmlns:p14="http://schemas.microsoft.com/office/powerpoint/2010/main" val="262161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0BC35-CEBE-4641-A7C8-D8FCE9B193DD}" type="slidenum">
              <a:rPr lang="en-US" smtClean="0"/>
              <a:t>8</a:t>
            </a:fld>
            <a:endParaRPr lang="en-US"/>
          </a:p>
        </p:txBody>
      </p:sp>
    </p:spTree>
    <p:extLst>
      <p:ext uri="{BB962C8B-B14F-4D97-AF65-F5344CB8AC3E}">
        <p14:creationId xmlns:p14="http://schemas.microsoft.com/office/powerpoint/2010/main" val="3680852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2BBFDC-0327-9F45-995A-283F7B410924}"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3862367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2BBFDC-0327-9F45-995A-283F7B410924}"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239920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2BBFDC-0327-9F45-995A-283F7B410924}"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256877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2BBFDC-0327-9F45-995A-283F7B410924}" type="datetimeFigureOut">
              <a:rPr lang="en-US" smtClean="0"/>
              <a:t>5/5/19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2027422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2BBFDC-0327-9F45-995A-283F7B410924}"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692992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92BBFDC-0327-9F45-995A-283F7B410924}" type="datetimeFigureOut">
              <a:rPr lang="en-US" smtClean="0"/>
              <a:t>5/5/19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47761361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92BBFDC-0327-9F45-995A-283F7B410924}" type="datetimeFigureOut">
              <a:rPr lang="en-US" smtClean="0"/>
              <a:t>5/5/19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19EDB1-C848-6A47-8839-0F0234AC03E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759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2BBFDC-0327-9F45-995A-283F7B410924}" type="datetimeFigureOut">
              <a:rPr lang="en-US" smtClean="0"/>
              <a:t>5/5/19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243671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BBFDC-0327-9F45-995A-283F7B410924}" type="datetimeFigureOut">
              <a:rPr lang="en-US" smtClean="0"/>
              <a:t>5/5/19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585325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92BBFDC-0327-9F45-995A-283F7B410924}" type="datetimeFigureOut">
              <a:rPr lang="en-US" smtClean="0"/>
              <a:t>5/5/19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25868111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92BBFDC-0327-9F45-995A-283F7B410924}" type="datetimeFigureOut">
              <a:rPr lang="en-US" smtClean="0"/>
              <a:t>5/5/19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EF19EDB1-C848-6A47-8839-0F0234AC03E1}" type="slidenum">
              <a:rPr lang="en-US" smtClean="0"/>
              <a:t>‹#›</a:t>
            </a:fld>
            <a:endParaRPr lang="en-US"/>
          </a:p>
        </p:txBody>
      </p:sp>
    </p:spTree>
    <p:extLst>
      <p:ext uri="{BB962C8B-B14F-4D97-AF65-F5344CB8AC3E}">
        <p14:creationId xmlns:p14="http://schemas.microsoft.com/office/powerpoint/2010/main" val="3636772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92BBFDC-0327-9F45-995A-283F7B410924}" type="datetimeFigureOut">
              <a:rPr lang="en-US" smtClean="0"/>
              <a:t>5/5/19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F19EDB1-C848-6A47-8839-0F0234AC03E1}" type="slidenum">
              <a:rPr lang="en-US" smtClean="0"/>
              <a:t>‹#›</a:t>
            </a:fld>
            <a:endParaRPr lang="en-US"/>
          </a:p>
        </p:txBody>
      </p:sp>
    </p:spTree>
    <p:extLst>
      <p:ext uri="{BB962C8B-B14F-4D97-AF65-F5344CB8AC3E}">
        <p14:creationId xmlns:p14="http://schemas.microsoft.com/office/powerpoint/2010/main" val="2730204120"/>
      </p:ext>
    </p:extLst>
  </p:cSld>
  <p:clrMap bg1="lt1" tx1="dk1" bg2="lt2" tx2="dk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0803-D216-4848-BC0B-751A29633557}"/>
              </a:ext>
            </a:extLst>
          </p:cNvPr>
          <p:cNvSpPr>
            <a:spLocks noGrp="1"/>
          </p:cNvSpPr>
          <p:nvPr>
            <p:ph type="ctrTitle"/>
          </p:nvPr>
        </p:nvSpPr>
        <p:spPr/>
        <p:txBody>
          <a:bodyPr>
            <a:normAutofit/>
          </a:bodyPr>
          <a:lstStyle/>
          <a:p>
            <a:r>
              <a:rPr lang="en-US" dirty="0"/>
              <a:t>The Customer Experience through Text Mining</a:t>
            </a:r>
          </a:p>
        </p:txBody>
      </p:sp>
      <p:sp>
        <p:nvSpPr>
          <p:cNvPr id="3" name="Subtitle 2">
            <a:extLst>
              <a:ext uri="{FF2B5EF4-FFF2-40B4-BE49-F238E27FC236}">
                <a16:creationId xmlns:a16="http://schemas.microsoft.com/office/drawing/2014/main" id="{3A3337AB-797D-B740-9212-6867DE09B9FD}"/>
              </a:ext>
            </a:extLst>
          </p:cNvPr>
          <p:cNvSpPr>
            <a:spLocks noGrp="1"/>
          </p:cNvSpPr>
          <p:nvPr>
            <p:ph type="subTitle" idx="1"/>
          </p:nvPr>
        </p:nvSpPr>
        <p:spPr>
          <a:xfrm>
            <a:off x="2695194" y="4352544"/>
            <a:ext cx="6801612" cy="2162556"/>
          </a:xfrm>
        </p:spPr>
        <p:txBody>
          <a:bodyPr>
            <a:noAutofit/>
          </a:bodyPr>
          <a:lstStyle/>
          <a:p>
            <a:r>
              <a:rPr lang="en-US" sz="3000" dirty="0"/>
              <a:t>Eduardo Carrascosa</a:t>
            </a:r>
          </a:p>
          <a:p>
            <a:r>
              <a:rPr lang="en-US" sz="3000" dirty="0"/>
              <a:t> Muhammad Khan</a:t>
            </a:r>
          </a:p>
          <a:p>
            <a:r>
              <a:rPr lang="en-US" sz="3000" dirty="0"/>
              <a:t> </a:t>
            </a:r>
            <a:r>
              <a:rPr lang="en-US" sz="3000" dirty="0" err="1"/>
              <a:t>Sanchiit</a:t>
            </a:r>
            <a:r>
              <a:rPr lang="en-US" sz="3000" dirty="0"/>
              <a:t> </a:t>
            </a:r>
            <a:r>
              <a:rPr lang="en-US" sz="3000" dirty="0" err="1"/>
              <a:t>Podaar</a:t>
            </a:r>
            <a:endParaRPr lang="en-US" sz="3000" dirty="0"/>
          </a:p>
        </p:txBody>
      </p:sp>
    </p:spTree>
    <p:extLst>
      <p:ext uri="{BB962C8B-B14F-4D97-AF65-F5344CB8AC3E}">
        <p14:creationId xmlns:p14="http://schemas.microsoft.com/office/powerpoint/2010/main" val="929440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0407-B55F-3044-A6A1-A5F501182AB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BA973AAD-60CB-1741-879D-A63ADF7F32EF}"/>
              </a:ext>
            </a:extLst>
          </p:cNvPr>
          <p:cNvSpPr>
            <a:spLocks noGrp="1"/>
          </p:cNvSpPr>
          <p:nvPr>
            <p:ph idx="1"/>
          </p:nvPr>
        </p:nvSpPr>
        <p:spPr/>
        <p:txBody>
          <a:bodyPr/>
          <a:lstStyle/>
          <a:p>
            <a:r>
              <a:rPr lang="en-US" dirty="0"/>
              <a:t>Create mechanism to automatically assess the customer’s experience (customer sentiment) using sentiment analysis on conversational models (interactions with Customer Service Agents (CSA) </a:t>
            </a:r>
          </a:p>
          <a:p>
            <a:endParaRPr lang="en-US" dirty="0"/>
          </a:p>
          <a:p>
            <a:r>
              <a:rPr lang="en-US" dirty="0"/>
              <a:t>Provide insight into the 85% of customers who seek assistance but don’t tell us whether they are satisfied or not</a:t>
            </a:r>
          </a:p>
          <a:p>
            <a:pPr marL="0" indent="0">
              <a:buNone/>
            </a:pPr>
            <a:r>
              <a:rPr lang="en-US" dirty="0"/>
              <a:t> </a:t>
            </a:r>
          </a:p>
        </p:txBody>
      </p:sp>
    </p:spTree>
    <p:extLst>
      <p:ext uri="{BB962C8B-B14F-4D97-AF65-F5344CB8AC3E}">
        <p14:creationId xmlns:p14="http://schemas.microsoft.com/office/powerpoint/2010/main" val="198460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1D3C-D50E-0E4C-9436-4D3F13DBB33C}"/>
              </a:ext>
            </a:extLst>
          </p:cNvPr>
          <p:cNvSpPr>
            <a:spLocks noGrp="1"/>
          </p:cNvSpPr>
          <p:nvPr>
            <p:ph type="title"/>
          </p:nvPr>
        </p:nvSpPr>
        <p:spPr/>
        <p:txBody>
          <a:bodyPr>
            <a:normAutofit fontScale="90000"/>
          </a:bodyPr>
          <a:lstStyle/>
          <a:p>
            <a:r>
              <a:rPr lang="en-US" dirty="0"/>
              <a:t>The dataset:</a:t>
            </a:r>
            <a:br>
              <a:rPr lang="en-US" dirty="0"/>
            </a:br>
            <a:r>
              <a:rPr lang="en-US" dirty="0"/>
              <a:t>”Customer Support on Twitter”</a:t>
            </a:r>
            <a:br>
              <a:rPr lang="en-US" dirty="0"/>
            </a:br>
            <a:endParaRPr lang="en-US" dirty="0"/>
          </a:p>
        </p:txBody>
      </p:sp>
      <p:pic>
        <p:nvPicPr>
          <p:cNvPr id="5" name="Content Placeholder 4">
            <a:extLst>
              <a:ext uri="{FF2B5EF4-FFF2-40B4-BE49-F238E27FC236}">
                <a16:creationId xmlns:a16="http://schemas.microsoft.com/office/drawing/2014/main" id="{2C26F069-54C8-0F44-B57A-299A3D848E8B}"/>
              </a:ext>
            </a:extLst>
          </p:cNvPr>
          <p:cNvPicPr>
            <a:picLocks noGrp="1" noChangeAspect="1"/>
          </p:cNvPicPr>
          <p:nvPr>
            <p:ph idx="1"/>
          </p:nvPr>
        </p:nvPicPr>
        <p:blipFill>
          <a:blip r:embed="rId3"/>
          <a:stretch>
            <a:fillRect/>
          </a:stretch>
        </p:blipFill>
        <p:spPr>
          <a:xfrm>
            <a:off x="2786933" y="2558913"/>
            <a:ext cx="6476431" cy="3623227"/>
          </a:xfrm>
        </p:spPr>
      </p:pic>
      <p:pic>
        <p:nvPicPr>
          <p:cNvPr id="7" name="Picture 6">
            <a:extLst>
              <a:ext uri="{FF2B5EF4-FFF2-40B4-BE49-F238E27FC236}">
                <a16:creationId xmlns:a16="http://schemas.microsoft.com/office/drawing/2014/main" id="{9F7AA16D-2D90-D14D-AC61-11735EF209A0}"/>
              </a:ext>
            </a:extLst>
          </p:cNvPr>
          <p:cNvPicPr>
            <a:picLocks noChangeAspect="1"/>
          </p:cNvPicPr>
          <p:nvPr/>
        </p:nvPicPr>
        <p:blipFill>
          <a:blip r:embed="rId4"/>
          <a:stretch>
            <a:fillRect/>
          </a:stretch>
        </p:blipFill>
        <p:spPr>
          <a:xfrm>
            <a:off x="9781962" y="3301067"/>
            <a:ext cx="1604271" cy="1967948"/>
          </a:xfrm>
          <a:prstGeom prst="rect">
            <a:avLst/>
          </a:prstGeom>
        </p:spPr>
      </p:pic>
      <p:pic>
        <p:nvPicPr>
          <p:cNvPr id="8" name="Picture 7">
            <a:extLst>
              <a:ext uri="{FF2B5EF4-FFF2-40B4-BE49-F238E27FC236}">
                <a16:creationId xmlns:a16="http://schemas.microsoft.com/office/drawing/2014/main" id="{0657F6D6-F21B-4847-9E04-1CE4789140C2}"/>
              </a:ext>
            </a:extLst>
          </p:cNvPr>
          <p:cNvPicPr>
            <a:picLocks noChangeAspect="1"/>
          </p:cNvPicPr>
          <p:nvPr/>
        </p:nvPicPr>
        <p:blipFill>
          <a:blip r:embed="rId5"/>
          <a:stretch>
            <a:fillRect/>
          </a:stretch>
        </p:blipFill>
        <p:spPr>
          <a:xfrm>
            <a:off x="247326" y="3100161"/>
            <a:ext cx="2369759" cy="2369759"/>
          </a:xfrm>
          <a:prstGeom prst="rect">
            <a:avLst/>
          </a:prstGeom>
        </p:spPr>
      </p:pic>
    </p:spTree>
    <p:extLst>
      <p:ext uri="{BB962C8B-B14F-4D97-AF65-F5344CB8AC3E}">
        <p14:creationId xmlns:p14="http://schemas.microsoft.com/office/powerpoint/2010/main" val="153519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BDF6-B79F-434F-9C2A-4E75218A5844}"/>
              </a:ext>
            </a:extLst>
          </p:cNvPr>
          <p:cNvSpPr>
            <a:spLocks noGrp="1"/>
          </p:cNvSpPr>
          <p:nvPr>
            <p:ph type="title"/>
          </p:nvPr>
        </p:nvSpPr>
        <p:spPr>
          <a:xfrm>
            <a:off x="2220477" y="403065"/>
            <a:ext cx="7142186" cy="769751"/>
          </a:xfrm>
        </p:spPr>
        <p:txBody>
          <a:bodyPr>
            <a:normAutofit/>
            <a:scene3d>
              <a:camera prst="orthographicFront"/>
              <a:lightRig rig="soft" dir="t">
                <a:rot lat="0" lon="0" rev="15600000"/>
              </a:lightRig>
            </a:scene3d>
            <a:sp3d extrusionH="57150" prstMaterial="softEdge">
              <a:bevelT w="25400" h="38100"/>
            </a:sp3d>
          </a:bodyPr>
          <a:lstStyle/>
          <a:p>
            <a:r>
              <a:rPr lang="en-US" dirty="0">
                <a:ln w="0"/>
                <a:effectLst>
                  <a:outerShdw blurRad="38100" dist="19050" dir="2700000" algn="tl" rotWithShape="0">
                    <a:schemeClr val="dk1">
                      <a:alpha val="40000"/>
                    </a:schemeClr>
                  </a:outerShdw>
                </a:effectLst>
              </a:rPr>
              <a:t>Design phase one</a:t>
            </a:r>
          </a:p>
        </p:txBody>
      </p:sp>
      <p:graphicFrame>
        <p:nvGraphicFramePr>
          <p:cNvPr id="4" name="Content Placeholder 3">
            <a:extLst>
              <a:ext uri="{FF2B5EF4-FFF2-40B4-BE49-F238E27FC236}">
                <a16:creationId xmlns:a16="http://schemas.microsoft.com/office/drawing/2014/main" id="{179B780D-F227-F240-9F67-CDA3B79C525C}"/>
              </a:ext>
            </a:extLst>
          </p:cNvPr>
          <p:cNvGraphicFramePr>
            <a:graphicFrameLocks noGrp="1"/>
          </p:cNvGraphicFramePr>
          <p:nvPr>
            <p:ph idx="1"/>
            <p:extLst>
              <p:ext uri="{D42A27DB-BD31-4B8C-83A1-F6EECF244321}">
                <p14:modId xmlns:p14="http://schemas.microsoft.com/office/powerpoint/2010/main" val="3548836087"/>
              </p:ext>
            </p:extLst>
          </p:nvPr>
        </p:nvGraphicFramePr>
        <p:xfrm>
          <a:off x="583465" y="3272311"/>
          <a:ext cx="10945927" cy="355035"/>
        </p:xfrm>
        <a:graphic>
          <a:graphicData uri="http://schemas.openxmlformats.org/drawingml/2006/table">
            <a:tbl>
              <a:tblPr firstRow="1" bandRow="1">
                <a:tableStyleId>{22838BEF-8BB2-4498-84A7-C5851F593DF1}</a:tableStyleId>
              </a:tblPr>
              <a:tblGrid>
                <a:gridCol w="1136041">
                  <a:extLst>
                    <a:ext uri="{9D8B030D-6E8A-4147-A177-3AD203B41FA5}">
                      <a16:colId xmlns:a16="http://schemas.microsoft.com/office/drawing/2014/main" val="1427556436"/>
                    </a:ext>
                  </a:extLst>
                </a:gridCol>
                <a:gridCol w="1219712">
                  <a:extLst>
                    <a:ext uri="{9D8B030D-6E8A-4147-A177-3AD203B41FA5}">
                      <a16:colId xmlns:a16="http://schemas.microsoft.com/office/drawing/2014/main" val="1688425213"/>
                    </a:ext>
                  </a:extLst>
                </a:gridCol>
                <a:gridCol w="1006317">
                  <a:extLst>
                    <a:ext uri="{9D8B030D-6E8A-4147-A177-3AD203B41FA5}">
                      <a16:colId xmlns:a16="http://schemas.microsoft.com/office/drawing/2014/main" val="691415869"/>
                    </a:ext>
                  </a:extLst>
                </a:gridCol>
                <a:gridCol w="1320266">
                  <a:extLst>
                    <a:ext uri="{9D8B030D-6E8A-4147-A177-3AD203B41FA5}">
                      <a16:colId xmlns:a16="http://schemas.microsoft.com/office/drawing/2014/main" val="29125008"/>
                    </a:ext>
                  </a:extLst>
                </a:gridCol>
                <a:gridCol w="612434">
                  <a:extLst>
                    <a:ext uri="{9D8B030D-6E8A-4147-A177-3AD203B41FA5}">
                      <a16:colId xmlns:a16="http://schemas.microsoft.com/office/drawing/2014/main" val="2354113927"/>
                    </a:ext>
                  </a:extLst>
                </a:gridCol>
                <a:gridCol w="2651550">
                  <a:extLst>
                    <a:ext uri="{9D8B030D-6E8A-4147-A177-3AD203B41FA5}">
                      <a16:colId xmlns:a16="http://schemas.microsoft.com/office/drawing/2014/main" val="2707325227"/>
                    </a:ext>
                  </a:extLst>
                </a:gridCol>
                <a:gridCol w="2999607">
                  <a:extLst>
                    <a:ext uri="{9D8B030D-6E8A-4147-A177-3AD203B41FA5}">
                      <a16:colId xmlns:a16="http://schemas.microsoft.com/office/drawing/2014/main" val="2002543874"/>
                    </a:ext>
                  </a:extLst>
                </a:gridCol>
              </a:tblGrid>
              <a:tr h="355035">
                <a:tc>
                  <a:txBody>
                    <a:bodyPr/>
                    <a:lstStyle/>
                    <a:p>
                      <a:pPr algn="ctr"/>
                      <a:r>
                        <a:rPr lang="en-US" sz="1600" dirty="0" err="1"/>
                        <a:t>Tweet_ID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a:solidFill>
                            <a:schemeClr val="tx1"/>
                          </a:solidFill>
                        </a:rPr>
                        <a:t>Author_ID</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rgbClr val="00B0F0"/>
                          </a:solidFill>
                        </a:rPr>
                        <a:t>Inbound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a:t>Created_at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t>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a:t>Response_tweet_id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a:solidFill>
                            <a:srgbClr val="00B0F0"/>
                          </a:solidFill>
                        </a:rPr>
                        <a:t>In_reponse_to_tweet_id</a:t>
                      </a:r>
                      <a:endParaRPr lang="en-US" sz="16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7419191"/>
                  </a:ext>
                </a:extLst>
              </a:tr>
            </a:tbl>
          </a:graphicData>
        </a:graphic>
      </p:graphicFrame>
      <p:sp>
        <p:nvSpPr>
          <p:cNvPr id="6" name="TextBox 5">
            <a:extLst>
              <a:ext uri="{FF2B5EF4-FFF2-40B4-BE49-F238E27FC236}">
                <a16:creationId xmlns:a16="http://schemas.microsoft.com/office/drawing/2014/main" id="{A42CE9DA-5FCA-3B40-9DB7-799436335C86}"/>
              </a:ext>
            </a:extLst>
          </p:cNvPr>
          <p:cNvSpPr txBox="1"/>
          <p:nvPr/>
        </p:nvSpPr>
        <p:spPr>
          <a:xfrm>
            <a:off x="3303474" y="1438978"/>
            <a:ext cx="5015948" cy="923330"/>
          </a:xfrm>
          <a:prstGeom prst="rect">
            <a:avLst/>
          </a:prstGeom>
          <a:noFill/>
          <a:ln>
            <a:solidFill>
              <a:schemeClr val="tx1"/>
            </a:solidFill>
            <a:prstDash val="sysDot"/>
          </a:ln>
        </p:spPr>
        <p:txBody>
          <a:bodyPr wrap="square" rtlCol="0">
            <a:spAutoFit/>
          </a:bodyPr>
          <a:lstStyle/>
          <a:p>
            <a:r>
              <a:rPr lang="en-US" b="1" dirty="0"/>
              <a:t>Tools</a:t>
            </a:r>
          </a:p>
          <a:p>
            <a:pPr marL="742950" lvl="1" indent="-285750">
              <a:buFont typeface="Arial" panose="020B0604020202020204" pitchFamily="34" charset="0"/>
              <a:buChar char="•"/>
            </a:pPr>
            <a:r>
              <a:rPr lang="en-US" dirty="0"/>
              <a:t>Python for sensitivity analysis</a:t>
            </a:r>
          </a:p>
          <a:p>
            <a:pPr marL="742950" lvl="1" indent="-285750">
              <a:buFont typeface="Arial" panose="020B0604020202020204" pitchFamily="34" charset="0"/>
              <a:buChar char="•"/>
            </a:pPr>
            <a:r>
              <a:rPr lang="en-US" dirty="0"/>
              <a:t>Excel for customer experience rating</a:t>
            </a:r>
          </a:p>
        </p:txBody>
      </p:sp>
      <p:sp>
        <p:nvSpPr>
          <p:cNvPr id="7" name="TextBox 6">
            <a:extLst>
              <a:ext uri="{FF2B5EF4-FFF2-40B4-BE49-F238E27FC236}">
                <a16:creationId xmlns:a16="http://schemas.microsoft.com/office/drawing/2014/main" id="{87B1C7C1-A154-014F-BF84-30FA1BAA97E9}"/>
              </a:ext>
            </a:extLst>
          </p:cNvPr>
          <p:cNvSpPr txBox="1"/>
          <p:nvPr/>
        </p:nvSpPr>
        <p:spPr>
          <a:xfrm>
            <a:off x="576469" y="2663110"/>
            <a:ext cx="4432853" cy="646331"/>
          </a:xfrm>
          <a:prstGeom prst="rect">
            <a:avLst/>
          </a:prstGeom>
          <a:noFill/>
        </p:spPr>
        <p:txBody>
          <a:bodyPr wrap="square" rtlCol="0">
            <a:spAutoFit/>
          </a:bodyPr>
          <a:lstStyle/>
          <a:p>
            <a:r>
              <a:rPr lang="en-US" b="1" dirty="0"/>
              <a:t>Attributes</a:t>
            </a:r>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9D0CCB44-9E81-7C40-9276-675DAE302BF4}"/>
              </a:ext>
            </a:extLst>
          </p:cNvPr>
          <p:cNvSpPr txBox="1"/>
          <p:nvPr/>
        </p:nvSpPr>
        <p:spPr>
          <a:xfrm>
            <a:off x="490332" y="3988328"/>
            <a:ext cx="4432853" cy="369332"/>
          </a:xfrm>
          <a:prstGeom prst="rect">
            <a:avLst/>
          </a:prstGeom>
          <a:noFill/>
        </p:spPr>
        <p:txBody>
          <a:bodyPr wrap="square" rtlCol="0">
            <a:spAutoFit/>
          </a:bodyPr>
          <a:lstStyle/>
          <a:p>
            <a:r>
              <a:rPr lang="en-US" b="1" dirty="0"/>
              <a:t>Calculated fields</a:t>
            </a:r>
          </a:p>
        </p:txBody>
      </p:sp>
      <p:graphicFrame>
        <p:nvGraphicFramePr>
          <p:cNvPr id="14" name="Table 13">
            <a:extLst>
              <a:ext uri="{FF2B5EF4-FFF2-40B4-BE49-F238E27FC236}">
                <a16:creationId xmlns:a16="http://schemas.microsoft.com/office/drawing/2014/main" id="{AD8A0675-B419-DF4C-9645-1A9CF259088F}"/>
              </a:ext>
            </a:extLst>
          </p:cNvPr>
          <p:cNvGraphicFramePr>
            <a:graphicFrameLocks noGrp="1"/>
          </p:cNvGraphicFramePr>
          <p:nvPr>
            <p:extLst>
              <p:ext uri="{D42A27DB-BD31-4B8C-83A1-F6EECF244321}">
                <p14:modId xmlns:p14="http://schemas.microsoft.com/office/powerpoint/2010/main" val="2936126803"/>
              </p:ext>
            </p:extLst>
          </p:nvPr>
        </p:nvGraphicFramePr>
        <p:xfrm>
          <a:off x="620303" y="4526860"/>
          <a:ext cx="4826340" cy="355035"/>
        </p:xfrm>
        <a:graphic>
          <a:graphicData uri="http://schemas.openxmlformats.org/drawingml/2006/table">
            <a:tbl>
              <a:tblPr firstRow="1" bandRow="1">
                <a:tableStyleId>{22838BEF-8BB2-4498-84A7-C5851F593DF1}</a:tableStyleId>
              </a:tblPr>
              <a:tblGrid>
                <a:gridCol w="2599975">
                  <a:extLst>
                    <a:ext uri="{9D8B030D-6E8A-4147-A177-3AD203B41FA5}">
                      <a16:colId xmlns:a16="http://schemas.microsoft.com/office/drawing/2014/main" val="1205562585"/>
                    </a:ext>
                  </a:extLst>
                </a:gridCol>
                <a:gridCol w="2226365">
                  <a:extLst>
                    <a:ext uri="{9D8B030D-6E8A-4147-A177-3AD203B41FA5}">
                      <a16:colId xmlns:a16="http://schemas.microsoft.com/office/drawing/2014/main" val="4289487233"/>
                    </a:ext>
                  </a:extLst>
                </a:gridCol>
              </a:tblGrid>
              <a:tr h="355035">
                <a:tc>
                  <a:txBody>
                    <a:bodyPr/>
                    <a:lstStyle/>
                    <a:p>
                      <a:pPr algn="ctr"/>
                      <a:r>
                        <a:rPr lang="en-US" sz="1600" dirty="0">
                          <a:solidFill>
                            <a:srgbClr val="00B0F0"/>
                          </a:solidFill>
                        </a:rPr>
                        <a:t>Customer Sentiment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rgbClr val="00B0F0"/>
                          </a:solidFill>
                        </a:rPr>
                        <a:t>Sentiment Change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1544690"/>
                  </a:ext>
                </a:extLst>
              </a:tr>
            </a:tbl>
          </a:graphicData>
        </a:graphic>
      </p:graphicFrame>
      <p:sp>
        <p:nvSpPr>
          <p:cNvPr id="15" name="TextBox 14">
            <a:extLst>
              <a:ext uri="{FF2B5EF4-FFF2-40B4-BE49-F238E27FC236}">
                <a16:creationId xmlns:a16="http://schemas.microsoft.com/office/drawing/2014/main" id="{79E0152E-87DE-3644-85E4-8B72B41ADCC5}"/>
              </a:ext>
            </a:extLst>
          </p:cNvPr>
          <p:cNvSpPr txBox="1"/>
          <p:nvPr/>
        </p:nvSpPr>
        <p:spPr>
          <a:xfrm>
            <a:off x="2186609" y="5108715"/>
            <a:ext cx="2126975" cy="923330"/>
          </a:xfrm>
          <a:prstGeom prst="rect">
            <a:avLst/>
          </a:prstGeom>
          <a:noFill/>
          <a:ln>
            <a:solidFill>
              <a:schemeClr val="tx1"/>
            </a:solidFill>
            <a:prstDash val="sysDot"/>
          </a:ln>
        </p:spPr>
        <p:txBody>
          <a:bodyPr wrap="square" rtlCol="0">
            <a:spAutoFit/>
          </a:bodyPr>
          <a:lstStyle>
            <a:defPPr>
              <a:defRPr lang="en-US"/>
            </a:defPPr>
            <a:lvl1pPr>
              <a:defRPr b="1"/>
            </a:lvl1pPr>
            <a:lvl2pPr marL="742950" lvl="1" indent="-285750">
              <a:buFont typeface="Arial" panose="020B0604020202020204" pitchFamily="34" charset="0"/>
              <a:buChar char="•"/>
            </a:lvl2pPr>
          </a:lstStyle>
          <a:p>
            <a:pPr algn="ctr"/>
            <a:r>
              <a:rPr lang="en-US" b="0" dirty="0"/>
              <a:t>Start - End = SENTIMENT CHANGE </a:t>
            </a:r>
          </a:p>
        </p:txBody>
      </p:sp>
      <p:graphicFrame>
        <p:nvGraphicFramePr>
          <p:cNvPr id="17" name="Table 16">
            <a:extLst>
              <a:ext uri="{FF2B5EF4-FFF2-40B4-BE49-F238E27FC236}">
                <a16:creationId xmlns:a16="http://schemas.microsoft.com/office/drawing/2014/main" id="{981F140D-247A-C344-A5D9-F9FF654A2E63}"/>
              </a:ext>
            </a:extLst>
          </p:cNvPr>
          <p:cNvGraphicFramePr>
            <a:graphicFrameLocks noGrp="1"/>
          </p:cNvGraphicFramePr>
          <p:nvPr>
            <p:extLst>
              <p:ext uri="{D42A27DB-BD31-4B8C-83A1-F6EECF244321}">
                <p14:modId xmlns:p14="http://schemas.microsoft.com/office/powerpoint/2010/main" val="1083716093"/>
              </p:ext>
            </p:extLst>
          </p:nvPr>
        </p:nvGraphicFramePr>
        <p:xfrm>
          <a:off x="7037213" y="3939020"/>
          <a:ext cx="3733709" cy="2446434"/>
        </p:xfrm>
        <a:graphic>
          <a:graphicData uri="http://schemas.openxmlformats.org/drawingml/2006/table">
            <a:tbl>
              <a:tblPr>
                <a:tableStyleId>{5C22544A-7EE6-4342-B048-85BDC9FD1C3A}</a:tableStyleId>
              </a:tblPr>
              <a:tblGrid>
                <a:gridCol w="1417993">
                  <a:extLst>
                    <a:ext uri="{9D8B030D-6E8A-4147-A177-3AD203B41FA5}">
                      <a16:colId xmlns:a16="http://schemas.microsoft.com/office/drawing/2014/main" val="317236000"/>
                    </a:ext>
                  </a:extLst>
                </a:gridCol>
                <a:gridCol w="1060945">
                  <a:extLst>
                    <a:ext uri="{9D8B030D-6E8A-4147-A177-3AD203B41FA5}">
                      <a16:colId xmlns:a16="http://schemas.microsoft.com/office/drawing/2014/main" val="2201470710"/>
                    </a:ext>
                  </a:extLst>
                </a:gridCol>
                <a:gridCol w="1254771">
                  <a:extLst>
                    <a:ext uri="{9D8B030D-6E8A-4147-A177-3AD203B41FA5}">
                      <a16:colId xmlns:a16="http://schemas.microsoft.com/office/drawing/2014/main" val="682605058"/>
                    </a:ext>
                  </a:extLst>
                </a:gridCol>
              </a:tblGrid>
              <a:tr h="215894">
                <a:tc>
                  <a:txBody>
                    <a:bodyPr/>
                    <a:lstStyle/>
                    <a:p>
                      <a:pPr algn="ctr" fontAlgn="t"/>
                      <a:r>
                        <a:rPr lang="en-US" sz="1100" b="1" u="none" strike="noStrike" dirty="0" err="1">
                          <a:solidFill>
                            <a:srgbClr val="00B0F0"/>
                          </a:solidFill>
                          <a:effectLst/>
                        </a:rPr>
                        <a:t>Start_sentiments</a:t>
                      </a:r>
                      <a:endParaRPr lang="en-US" sz="1100" b="1" i="0" u="none" strike="noStrike" dirty="0">
                        <a:solidFill>
                          <a:srgbClr val="00B0F0"/>
                        </a:solidFill>
                        <a:effectLst/>
                        <a:latin typeface="Calibri" panose="020F0502020204030204" pitchFamily="34" charset="0"/>
                      </a:endParaRPr>
                    </a:p>
                  </a:txBody>
                  <a:tcPr marL="7156" marR="7156"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100" b="1" u="none" strike="noStrike" dirty="0" err="1">
                          <a:solidFill>
                            <a:srgbClr val="00B0F0"/>
                          </a:solidFill>
                          <a:effectLst/>
                        </a:rPr>
                        <a:t>End_Sentiment</a:t>
                      </a:r>
                      <a:endParaRPr lang="en-US" sz="1100" b="1" i="0" u="none" strike="noStrike" dirty="0">
                        <a:solidFill>
                          <a:srgbClr val="00B0F0"/>
                        </a:solidFill>
                        <a:effectLst/>
                        <a:latin typeface="Calibri" panose="020F0502020204030204" pitchFamily="34" charset="0"/>
                      </a:endParaRPr>
                    </a:p>
                  </a:txBody>
                  <a:tcPr marL="7156" marR="7156"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US" sz="1100" b="1" u="none" strike="noStrike" dirty="0">
                          <a:solidFill>
                            <a:srgbClr val="00B0F0"/>
                          </a:solidFill>
                          <a:effectLst/>
                        </a:rPr>
                        <a:t>Sentiment Change</a:t>
                      </a:r>
                      <a:endParaRPr lang="en-US" sz="1100" b="1" i="0" u="none" strike="noStrike" dirty="0">
                        <a:solidFill>
                          <a:srgbClr val="00B0F0"/>
                        </a:solidFill>
                        <a:effectLst/>
                        <a:latin typeface="Calibri" panose="020F0502020204030204" pitchFamily="34" charset="0"/>
                      </a:endParaRPr>
                    </a:p>
                  </a:txBody>
                  <a:tcPr marL="7156" marR="7156"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98306833"/>
                  </a:ext>
                </a:extLst>
              </a:tr>
              <a:tr h="224135">
                <a:tc>
                  <a:txBody>
                    <a:bodyPr/>
                    <a:lstStyle/>
                    <a:p>
                      <a:pPr algn="r" fontAlgn="b"/>
                      <a:r>
                        <a:rPr lang="en-US" sz="1100" u="none" strike="noStrike" dirty="0">
                          <a:effectLst/>
                        </a:rPr>
                        <a:t>0.3802</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-0.3802</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92704898"/>
                  </a:ext>
                </a:extLst>
              </a:tr>
              <a:tr h="401281">
                <a:tc>
                  <a:txBody>
                    <a:bodyPr/>
                    <a:lstStyle/>
                    <a:p>
                      <a:pPr algn="r" fontAlgn="b"/>
                      <a:r>
                        <a:rPr lang="en-US" sz="1100" u="none" strike="noStrike" dirty="0">
                          <a:effectLst/>
                        </a:rPr>
                        <a:t>-0.296</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0.3612</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0.6572</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94093551"/>
                  </a:ext>
                </a:extLst>
              </a:tr>
              <a:tr h="401281">
                <a:tc>
                  <a:txBody>
                    <a:bodyPr/>
                    <a:lstStyle/>
                    <a:p>
                      <a:pPr algn="r" fontAlgn="b"/>
                      <a:r>
                        <a:rPr lang="en-US" sz="1100" u="none" strike="noStrike" dirty="0">
                          <a:effectLst/>
                        </a:rPr>
                        <a:t>0.5574</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0.4767</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-0.0807</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7876745"/>
                  </a:ext>
                </a:extLst>
              </a:tr>
              <a:tr h="401281">
                <a:tc>
                  <a:txBody>
                    <a:bodyPr/>
                    <a:lstStyle/>
                    <a:p>
                      <a:pPr algn="r" fontAlgn="b"/>
                      <a:r>
                        <a:rPr lang="en-US" sz="1100" u="none" strike="noStrike">
                          <a:effectLst/>
                        </a:rPr>
                        <a:t>-0.1511</a:t>
                      </a:r>
                      <a:endParaRPr lang="en-US" sz="1100" b="0" i="0" u="none" strike="noStrike">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0.1511</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1045450"/>
                  </a:ext>
                </a:extLst>
              </a:tr>
              <a:tr h="401281">
                <a:tc>
                  <a:txBody>
                    <a:bodyPr/>
                    <a:lstStyle/>
                    <a:p>
                      <a:pPr algn="r" fontAlgn="b"/>
                      <a:r>
                        <a:rPr lang="en-US" sz="1100" u="none" strike="noStrike">
                          <a:effectLst/>
                        </a:rPr>
                        <a:t>-0.2111</a:t>
                      </a:r>
                      <a:endParaRPr lang="en-US" sz="1100" b="0" i="0" u="none" strike="noStrike">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a:effectLst/>
                        </a:rPr>
                        <a:t>0.34</a:t>
                      </a:r>
                      <a:endParaRPr lang="en-US" sz="1100" b="0" i="0" u="none" strike="noStrike">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0.5511</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84932726"/>
                  </a:ext>
                </a:extLst>
              </a:tr>
              <a:tr h="401281">
                <a:tc>
                  <a:txBody>
                    <a:bodyPr/>
                    <a:lstStyle/>
                    <a:p>
                      <a:pPr algn="r" fontAlgn="b"/>
                      <a:r>
                        <a:rPr lang="en-US" sz="1100" u="none" strike="noStrike">
                          <a:effectLst/>
                        </a:rPr>
                        <a:t>0.4019</a:t>
                      </a:r>
                      <a:endParaRPr lang="en-US" sz="1100" b="0" i="0" u="none" strike="noStrike">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a:effectLst/>
                        </a:rPr>
                        <a:t>0.4404</a:t>
                      </a:r>
                      <a:endParaRPr lang="en-US" sz="1100" b="0" i="0" u="none" strike="noStrike">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fontAlgn="b"/>
                      <a:r>
                        <a:rPr lang="en-US" sz="1100" u="none" strike="noStrike" dirty="0">
                          <a:effectLst/>
                        </a:rPr>
                        <a:t>0.0385</a:t>
                      </a:r>
                      <a:endParaRPr lang="en-US" sz="1100" b="0" i="0" u="none" strike="noStrike" dirty="0">
                        <a:solidFill>
                          <a:srgbClr val="000000"/>
                        </a:solidFill>
                        <a:effectLst/>
                        <a:latin typeface="Calibri" panose="020F0502020204030204" pitchFamily="34" charset="0"/>
                      </a:endParaRPr>
                    </a:p>
                  </a:txBody>
                  <a:tcPr marL="7156" marR="7156"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363930"/>
                  </a:ext>
                </a:extLst>
              </a:tr>
            </a:tbl>
          </a:graphicData>
        </a:graphic>
      </p:graphicFrame>
    </p:spTree>
    <p:extLst>
      <p:ext uri="{BB962C8B-B14F-4D97-AF65-F5344CB8AC3E}">
        <p14:creationId xmlns:p14="http://schemas.microsoft.com/office/powerpoint/2010/main" val="661449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ircle(in)">
                                      <p:cBhvr>
                                        <p:cTn id="1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8B752-D133-3F40-8064-36F8479097BA}"/>
              </a:ext>
            </a:extLst>
          </p:cNvPr>
          <p:cNvSpPr>
            <a:spLocks noGrp="1"/>
          </p:cNvSpPr>
          <p:nvPr>
            <p:ph type="title"/>
          </p:nvPr>
        </p:nvSpPr>
        <p:spPr>
          <a:xfrm>
            <a:off x="838200" y="365125"/>
            <a:ext cx="10515600" cy="1801605"/>
          </a:xfrm>
        </p:spPr>
        <p:txBody>
          <a:bodyPr>
            <a:normAutofit/>
          </a:bodyPr>
          <a:lstStyle/>
          <a:p>
            <a:r>
              <a:rPr lang="en-US" dirty="0"/>
              <a:t>Design phase two:</a:t>
            </a:r>
            <a:br>
              <a:rPr lang="en-US" dirty="0"/>
            </a:br>
            <a:r>
              <a:rPr lang="en-US" dirty="0"/>
              <a:t>Key Metrics </a:t>
            </a:r>
          </a:p>
        </p:txBody>
      </p:sp>
      <p:graphicFrame>
        <p:nvGraphicFramePr>
          <p:cNvPr id="5" name="Table 4">
            <a:extLst>
              <a:ext uri="{FF2B5EF4-FFF2-40B4-BE49-F238E27FC236}">
                <a16:creationId xmlns:a16="http://schemas.microsoft.com/office/drawing/2014/main" id="{6A521784-AF3B-E444-A8C9-F0BC3570627E}"/>
              </a:ext>
            </a:extLst>
          </p:cNvPr>
          <p:cNvGraphicFramePr>
            <a:graphicFrameLocks noGrp="1"/>
          </p:cNvGraphicFramePr>
          <p:nvPr>
            <p:extLst>
              <p:ext uri="{D42A27DB-BD31-4B8C-83A1-F6EECF244321}">
                <p14:modId xmlns:p14="http://schemas.microsoft.com/office/powerpoint/2010/main" val="3618080942"/>
              </p:ext>
            </p:extLst>
          </p:nvPr>
        </p:nvGraphicFramePr>
        <p:xfrm>
          <a:off x="838200" y="2206486"/>
          <a:ext cx="5267740" cy="4273822"/>
        </p:xfrm>
        <a:graphic>
          <a:graphicData uri="http://schemas.openxmlformats.org/drawingml/2006/table">
            <a:tbl>
              <a:tblPr>
                <a:tableStyleId>{5C22544A-7EE6-4342-B048-85BDC9FD1C3A}</a:tableStyleId>
              </a:tblPr>
              <a:tblGrid>
                <a:gridCol w="2054753">
                  <a:extLst>
                    <a:ext uri="{9D8B030D-6E8A-4147-A177-3AD203B41FA5}">
                      <a16:colId xmlns:a16="http://schemas.microsoft.com/office/drawing/2014/main" val="1441940712"/>
                    </a:ext>
                  </a:extLst>
                </a:gridCol>
                <a:gridCol w="1453361">
                  <a:extLst>
                    <a:ext uri="{9D8B030D-6E8A-4147-A177-3AD203B41FA5}">
                      <a16:colId xmlns:a16="http://schemas.microsoft.com/office/drawing/2014/main" val="2179420044"/>
                    </a:ext>
                  </a:extLst>
                </a:gridCol>
                <a:gridCol w="1759626">
                  <a:extLst>
                    <a:ext uri="{9D8B030D-6E8A-4147-A177-3AD203B41FA5}">
                      <a16:colId xmlns:a16="http://schemas.microsoft.com/office/drawing/2014/main" val="974857565"/>
                    </a:ext>
                  </a:extLst>
                </a:gridCol>
              </a:tblGrid>
              <a:tr h="305273">
                <a:tc>
                  <a:txBody>
                    <a:bodyPr/>
                    <a:lstStyle/>
                    <a:p>
                      <a:pPr algn="ctr" fontAlgn="t"/>
                      <a:r>
                        <a:rPr lang="en-US" sz="1100" u="none" strike="noStrike">
                          <a:effectLst/>
                        </a:rPr>
                        <a:t>Sentiment Change</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Rating</a:t>
                      </a:r>
                      <a:endParaRPr lang="en-US" sz="11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100" u="none" strike="noStrike">
                          <a:effectLst/>
                        </a:rPr>
                        <a:t>Success/Failure</a:t>
                      </a:r>
                      <a:endParaRPr lang="en-US" sz="11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48089551"/>
                  </a:ext>
                </a:extLst>
              </a:tr>
              <a:tr h="305273">
                <a:tc>
                  <a:txBody>
                    <a:bodyPr/>
                    <a:lstStyle/>
                    <a:p>
                      <a:pPr algn="r" fontAlgn="b"/>
                      <a:r>
                        <a:rPr lang="en-US" sz="1100" u="none" strike="noStrike">
                          <a:effectLst/>
                        </a:rPr>
                        <a:t>-0.3802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2.02475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9177319"/>
                  </a:ext>
                </a:extLst>
              </a:tr>
              <a:tr h="305273">
                <a:tc>
                  <a:txBody>
                    <a:bodyPr/>
                    <a:lstStyle/>
                    <a:p>
                      <a:pPr algn="r" fontAlgn="b"/>
                      <a:r>
                        <a:rPr lang="en-US" sz="1100" u="none" strike="noStrike">
                          <a:effectLst/>
                        </a:rPr>
                        <a:t>0.6572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3.3215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4161690"/>
                  </a:ext>
                </a:extLst>
              </a:tr>
              <a:tr h="305273">
                <a:tc>
                  <a:txBody>
                    <a:bodyPr/>
                    <a:lstStyle/>
                    <a:p>
                      <a:pPr algn="r" fontAlgn="b"/>
                      <a:r>
                        <a:rPr lang="en-US" sz="1100" u="none" strike="noStrike">
                          <a:effectLst/>
                        </a:rPr>
                        <a:t>-0.0807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2.399125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failure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1678595"/>
                  </a:ext>
                </a:extLst>
              </a:tr>
              <a:tr h="305273">
                <a:tc>
                  <a:txBody>
                    <a:bodyPr/>
                    <a:lstStyle/>
                    <a:p>
                      <a:pPr algn="r" fontAlgn="b"/>
                      <a:r>
                        <a:rPr lang="en-US" sz="1100" u="none" strike="noStrike" dirty="0">
                          <a:effectLst/>
                        </a:rPr>
                        <a:t>0.1511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2.688875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8296571"/>
                  </a:ext>
                </a:extLst>
              </a:tr>
              <a:tr h="305273">
                <a:tc>
                  <a:txBody>
                    <a:bodyPr/>
                    <a:lstStyle/>
                    <a:p>
                      <a:pPr algn="r" fontAlgn="b"/>
                      <a:r>
                        <a:rPr lang="en-US" sz="1100" u="none" strike="noStrike">
                          <a:effectLst/>
                        </a:rPr>
                        <a:t>0.5511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3.188875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83773666"/>
                  </a:ext>
                </a:extLst>
              </a:tr>
              <a:tr h="305273">
                <a:tc>
                  <a:txBody>
                    <a:bodyPr/>
                    <a:lstStyle/>
                    <a:p>
                      <a:pPr algn="r" fontAlgn="b"/>
                      <a:r>
                        <a:rPr lang="en-US" sz="1100" u="none" strike="noStrike">
                          <a:effectLst/>
                        </a:rPr>
                        <a:t>0.0385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2.548125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7827089"/>
                  </a:ext>
                </a:extLst>
              </a:tr>
              <a:tr h="305273">
                <a:tc>
                  <a:txBody>
                    <a:bodyPr/>
                    <a:lstStyle/>
                    <a:p>
                      <a:pPr algn="r" fontAlgn="b"/>
                      <a:r>
                        <a:rPr lang="en-US" sz="1100" u="none" strike="noStrike" dirty="0">
                          <a:effectLst/>
                        </a:rPr>
                        <a:t>0.4939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3.117375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success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6281884"/>
                  </a:ext>
                </a:extLst>
              </a:tr>
              <a:tr h="305273">
                <a:tc>
                  <a:txBody>
                    <a:bodyPr/>
                    <a:lstStyle/>
                    <a:p>
                      <a:pPr algn="r" fontAlgn="b"/>
                      <a:r>
                        <a:rPr lang="en-US" sz="1100" u="none" strike="noStrike" dirty="0">
                          <a:effectLst/>
                        </a:rPr>
                        <a:t>0.8016</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3.502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4927759"/>
                  </a:ext>
                </a:extLst>
              </a:tr>
              <a:tr h="305273">
                <a:tc>
                  <a:txBody>
                    <a:bodyPr/>
                    <a:lstStyle/>
                    <a:p>
                      <a:pPr algn="r" fontAlgn="b"/>
                      <a:r>
                        <a:rPr lang="en-US" sz="1100" u="none" strike="noStrike">
                          <a:effectLst/>
                        </a:rPr>
                        <a:t>0.1761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2.720125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78887656"/>
                  </a:ext>
                </a:extLst>
              </a:tr>
              <a:tr h="305273">
                <a:tc>
                  <a:txBody>
                    <a:bodyPr/>
                    <a:lstStyle/>
                    <a:p>
                      <a:pPr algn="r" fontAlgn="b"/>
                      <a:r>
                        <a:rPr lang="en-US" sz="1100" u="none" strike="noStrike">
                          <a:effectLst/>
                        </a:rPr>
                        <a:t>0.755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3.44375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20933"/>
                  </a:ext>
                </a:extLst>
              </a:tr>
              <a:tr h="305273">
                <a:tc>
                  <a:txBody>
                    <a:bodyPr/>
                    <a:lstStyle/>
                    <a:p>
                      <a:pPr algn="r" fontAlgn="b"/>
                      <a:r>
                        <a:rPr lang="en-US" sz="1100" u="none" strike="noStrike">
                          <a:effectLst/>
                        </a:rPr>
                        <a:t>0.645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3.30625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346170"/>
                  </a:ext>
                </a:extLst>
              </a:tr>
              <a:tr h="305273">
                <a:tc>
                  <a:txBody>
                    <a:bodyPr/>
                    <a:lstStyle/>
                    <a:p>
                      <a:pPr algn="r" fontAlgn="b"/>
                      <a:r>
                        <a:rPr lang="en-US" sz="1100" u="none" strike="noStrike">
                          <a:effectLst/>
                        </a:rPr>
                        <a:t>-0.9189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1.351375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2745425"/>
                  </a:ext>
                </a:extLst>
              </a:tr>
              <a:tr h="305273">
                <a:tc>
                  <a:txBody>
                    <a:bodyPr/>
                    <a:lstStyle/>
                    <a:p>
                      <a:pPr algn="r" fontAlgn="b"/>
                      <a:r>
                        <a:rPr lang="en-US" sz="1100" u="none" strike="noStrike">
                          <a:effectLst/>
                        </a:rPr>
                        <a:t>-0.7775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1.528125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failure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2049175"/>
                  </a:ext>
                </a:extLst>
              </a:tr>
            </a:tbl>
          </a:graphicData>
        </a:graphic>
      </p:graphicFrame>
      <p:graphicFrame>
        <p:nvGraphicFramePr>
          <p:cNvPr id="6" name="Table 5">
            <a:extLst>
              <a:ext uri="{FF2B5EF4-FFF2-40B4-BE49-F238E27FC236}">
                <a16:creationId xmlns:a16="http://schemas.microsoft.com/office/drawing/2014/main" id="{07E38E94-08A8-B147-9040-8925A9BA8FDB}"/>
              </a:ext>
            </a:extLst>
          </p:cNvPr>
          <p:cNvGraphicFramePr>
            <a:graphicFrameLocks noGrp="1"/>
          </p:cNvGraphicFramePr>
          <p:nvPr>
            <p:extLst>
              <p:ext uri="{D42A27DB-BD31-4B8C-83A1-F6EECF244321}">
                <p14:modId xmlns:p14="http://schemas.microsoft.com/office/powerpoint/2010/main" val="2232206907"/>
              </p:ext>
            </p:extLst>
          </p:nvPr>
        </p:nvGraphicFramePr>
        <p:xfrm>
          <a:off x="7106651" y="2271700"/>
          <a:ext cx="2405270" cy="4352306"/>
        </p:xfrm>
        <a:graphic>
          <a:graphicData uri="http://schemas.openxmlformats.org/drawingml/2006/table">
            <a:tbl>
              <a:tblPr>
                <a:tableStyleId>{5C22544A-7EE6-4342-B048-85BDC9FD1C3A}</a:tableStyleId>
              </a:tblPr>
              <a:tblGrid>
                <a:gridCol w="1202635">
                  <a:extLst>
                    <a:ext uri="{9D8B030D-6E8A-4147-A177-3AD203B41FA5}">
                      <a16:colId xmlns:a16="http://schemas.microsoft.com/office/drawing/2014/main" val="3290689886"/>
                    </a:ext>
                  </a:extLst>
                </a:gridCol>
                <a:gridCol w="1202635">
                  <a:extLst>
                    <a:ext uri="{9D8B030D-6E8A-4147-A177-3AD203B41FA5}">
                      <a16:colId xmlns:a16="http://schemas.microsoft.com/office/drawing/2014/main" val="828220917"/>
                    </a:ext>
                  </a:extLst>
                </a:gridCol>
              </a:tblGrid>
              <a:tr h="310879">
                <a:tc gridSpan="2">
                  <a:txBody>
                    <a:bodyPr/>
                    <a:lstStyle/>
                    <a:p>
                      <a:pPr algn="ctr" fontAlgn="t"/>
                      <a:r>
                        <a:rPr lang="en-US" sz="1100" u="none" strike="noStrike" dirty="0">
                          <a:effectLst/>
                        </a:rPr>
                        <a:t>Rank</a:t>
                      </a:r>
                      <a:endParaRPr lang="en-US" sz="1100" b="1" i="0" u="none" strike="noStrike" dirty="0">
                        <a:solidFill>
                          <a:srgbClr val="000000"/>
                        </a:solidFill>
                        <a:effectLst/>
                        <a:latin typeface="Calibri" panose="020F0502020204030204" pitchFamily="34" charset="0"/>
                      </a:endParaRPr>
                    </a:p>
                  </a:txBody>
                  <a:tcPr marL="9525" marR="9525" marT="9525" marB="0"/>
                </a:tc>
                <a:tc hMerge="1">
                  <a:txBody>
                    <a:bodyPr/>
                    <a:lstStyle/>
                    <a:p>
                      <a:endParaRPr lang="en-US"/>
                    </a:p>
                  </a:txBody>
                  <a:tcPr/>
                </a:tc>
                <a:extLst>
                  <a:ext uri="{0D108BD9-81ED-4DB2-BD59-A6C34878D82A}">
                    <a16:rowId xmlns:a16="http://schemas.microsoft.com/office/drawing/2014/main" val="677017018"/>
                  </a:ext>
                </a:extLst>
              </a:tr>
              <a:tr h="310879">
                <a:tc>
                  <a:txBody>
                    <a:bodyPr/>
                    <a:lstStyle/>
                    <a:p>
                      <a:pPr algn="r" fontAlgn="b"/>
                      <a:r>
                        <a:rPr lang="en-US" sz="1100" u="none" strike="noStrike" dirty="0">
                          <a:effectLst/>
                        </a:rPr>
                        <a:t>1.351375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55821098"/>
                  </a:ext>
                </a:extLst>
              </a:tr>
              <a:tr h="310879">
                <a:tc>
                  <a:txBody>
                    <a:bodyPr/>
                    <a:lstStyle/>
                    <a:p>
                      <a:pPr algn="r" fontAlgn="b"/>
                      <a:r>
                        <a:rPr lang="en-US" sz="1100" u="none" strike="noStrike" dirty="0">
                          <a:effectLst/>
                        </a:rPr>
                        <a:t>1.528125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3250512"/>
                  </a:ext>
                </a:extLst>
              </a:tr>
              <a:tr h="310879">
                <a:tc>
                  <a:txBody>
                    <a:bodyPr/>
                    <a:lstStyle/>
                    <a:p>
                      <a:pPr algn="r" fontAlgn="b"/>
                      <a:r>
                        <a:rPr lang="en-US" sz="1100" u="none" strike="noStrike">
                          <a:effectLst/>
                        </a:rPr>
                        <a:t>2.02475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7839144"/>
                  </a:ext>
                </a:extLst>
              </a:tr>
              <a:tr h="310879">
                <a:tc>
                  <a:txBody>
                    <a:bodyPr/>
                    <a:lstStyle/>
                    <a:p>
                      <a:pPr algn="r" fontAlgn="b"/>
                      <a:r>
                        <a:rPr lang="en-US" sz="1100" u="none" strike="noStrike">
                          <a:effectLst/>
                        </a:rPr>
                        <a:t>2.399125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8378888"/>
                  </a:ext>
                </a:extLst>
              </a:tr>
              <a:tr h="310879">
                <a:tc>
                  <a:txBody>
                    <a:bodyPr/>
                    <a:lstStyle/>
                    <a:p>
                      <a:pPr algn="r" fontAlgn="b"/>
                      <a:r>
                        <a:rPr lang="en-US" sz="1100" u="none" strike="noStrike">
                          <a:effectLst/>
                        </a:rPr>
                        <a:t>2.548125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1462645"/>
                  </a:ext>
                </a:extLst>
              </a:tr>
              <a:tr h="310879">
                <a:tc>
                  <a:txBody>
                    <a:bodyPr/>
                    <a:lstStyle/>
                    <a:p>
                      <a:pPr algn="r" fontAlgn="b"/>
                      <a:r>
                        <a:rPr lang="en-US" sz="1100" u="none" strike="noStrike">
                          <a:effectLst/>
                        </a:rPr>
                        <a:t>2.688875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6544268"/>
                  </a:ext>
                </a:extLst>
              </a:tr>
              <a:tr h="310879">
                <a:tc>
                  <a:txBody>
                    <a:bodyPr/>
                    <a:lstStyle/>
                    <a:p>
                      <a:pPr algn="r" fontAlgn="b"/>
                      <a:r>
                        <a:rPr lang="en-US" sz="1100" u="none" strike="noStrike">
                          <a:effectLst/>
                        </a:rPr>
                        <a:t>2.720125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4630915"/>
                  </a:ext>
                </a:extLst>
              </a:tr>
              <a:tr h="310879">
                <a:tc>
                  <a:txBody>
                    <a:bodyPr/>
                    <a:lstStyle/>
                    <a:p>
                      <a:pPr algn="r" fontAlgn="b"/>
                      <a:r>
                        <a:rPr lang="en-US" sz="1100" u="none" strike="noStrike">
                          <a:effectLst/>
                        </a:rPr>
                        <a:t>3.117375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9728163"/>
                  </a:ext>
                </a:extLst>
              </a:tr>
              <a:tr h="310879">
                <a:tc>
                  <a:txBody>
                    <a:bodyPr/>
                    <a:lstStyle/>
                    <a:p>
                      <a:pPr algn="r" fontAlgn="b"/>
                      <a:r>
                        <a:rPr lang="en-US" sz="1100" u="none" strike="noStrike">
                          <a:effectLst/>
                        </a:rPr>
                        <a:t>3.188875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1340674"/>
                  </a:ext>
                </a:extLst>
              </a:tr>
              <a:tr h="310879">
                <a:tc>
                  <a:txBody>
                    <a:bodyPr/>
                    <a:lstStyle/>
                    <a:p>
                      <a:pPr algn="r" fontAlgn="b"/>
                      <a:r>
                        <a:rPr lang="en-US" sz="1100" u="none" strike="noStrike">
                          <a:effectLst/>
                        </a:rPr>
                        <a:t>3.30625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8022479"/>
                  </a:ext>
                </a:extLst>
              </a:tr>
              <a:tr h="310879">
                <a:tc>
                  <a:txBody>
                    <a:bodyPr/>
                    <a:lstStyle/>
                    <a:p>
                      <a:pPr algn="r" fontAlgn="b"/>
                      <a:r>
                        <a:rPr lang="en-US" sz="1100" u="none" strike="noStrike">
                          <a:effectLst/>
                        </a:rPr>
                        <a:t>3.3215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8102198"/>
                  </a:ext>
                </a:extLst>
              </a:tr>
              <a:tr h="310879">
                <a:tc>
                  <a:txBody>
                    <a:bodyPr/>
                    <a:lstStyle/>
                    <a:p>
                      <a:pPr algn="r" fontAlgn="b"/>
                      <a:r>
                        <a:rPr lang="en-US" sz="1100" u="none" strike="noStrike">
                          <a:effectLst/>
                        </a:rPr>
                        <a:t>3.44375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success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6253238"/>
                  </a:ext>
                </a:extLst>
              </a:tr>
              <a:tr h="310879">
                <a:tc>
                  <a:txBody>
                    <a:bodyPr/>
                    <a:lstStyle/>
                    <a:p>
                      <a:pPr algn="r" fontAlgn="b"/>
                      <a:r>
                        <a:rPr lang="en-US" sz="1100" u="none" strike="noStrike">
                          <a:effectLst/>
                        </a:rPr>
                        <a:t>3.502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success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92076"/>
                  </a:ext>
                </a:extLst>
              </a:tr>
            </a:tbl>
          </a:graphicData>
        </a:graphic>
      </p:graphicFrame>
    </p:spTree>
    <p:extLst>
      <p:ext uri="{BB962C8B-B14F-4D97-AF65-F5344CB8AC3E}">
        <p14:creationId xmlns:p14="http://schemas.microsoft.com/office/powerpoint/2010/main" val="2780647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0139-E539-6649-95C3-1AA079633B71}"/>
              </a:ext>
            </a:extLst>
          </p:cNvPr>
          <p:cNvSpPr>
            <a:spLocks noGrp="1"/>
          </p:cNvSpPr>
          <p:nvPr>
            <p:ph type="title"/>
          </p:nvPr>
        </p:nvSpPr>
        <p:spPr/>
        <p:txBody>
          <a:bodyPr>
            <a:normAutofit/>
          </a:bodyPr>
          <a:lstStyle/>
          <a:p>
            <a:r>
              <a:rPr lang="en-US" dirty="0"/>
              <a:t>Implications/Future Development Implementation</a:t>
            </a:r>
          </a:p>
        </p:txBody>
      </p:sp>
      <p:sp>
        <p:nvSpPr>
          <p:cNvPr id="3" name="Content Placeholder 2">
            <a:extLst>
              <a:ext uri="{FF2B5EF4-FFF2-40B4-BE49-F238E27FC236}">
                <a16:creationId xmlns:a16="http://schemas.microsoft.com/office/drawing/2014/main" id="{30A2DAD6-F39E-B346-B099-EA5517572130}"/>
              </a:ext>
            </a:extLst>
          </p:cNvPr>
          <p:cNvSpPr>
            <a:spLocks noGrp="1"/>
          </p:cNvSpPr>
          <p:nvPr>
            <p:ph idx="1"/>
          </p:nvPr>
        </p:nvSpPr>
        <p:spPr/>
        <p:txBody>
          <a:bodyPr/>
          <a:lstStyle/>
          <a:p>
            <a:r>
              <a:rPr lang="en-US" dirty="0"/>
              <a:t>Model can be further automated to process more data points</a:t>
            </a:r>
          </a:p>
          <a:p>
            <a:r>
              <a:rPr lang="en-US" dirty="0"/>
              <a:t>Model can be further expanded to rate customer service calls by using text mining on the call transcripts</a:t>
            </a:r>
          </a:p>
          <a:p>
            <a:r>
              <a:rPr lang="en-US" dirty="0"/>
              <a:t>Additional metrics/mathematical formulas can be implemented for different measurements of success such as the efficiency with which a request is handled ( ex. Can a positive result be obtained in one message or does it take 10 messages?)</a:t>
            </a:r>
          </a:p>
          <a:p>
            <a:r>
              <a:rPr lang="en-US" dirty="0"/>
              <a:t>Model’s accuracy can be improved by using real customer surveys to train the model</a:t>
            </a:r>
          </a:p>
        </p:txBody>
      </p:sp>
    </p:spTree>
    <p:extLst>
      <p:ext uri="{BB962C8B-B14F-4D97-AF65-F5344CB8AC3E}">
        <p14:creationId xmlns:p14="http://schemas.microsoft.com/office/powerpoint/2010/main" val="47852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DF10-AB19-6A44-9740-45525F0D4AD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5324E96-F302-C04B-A36B-58F5659AFEF0}"/>
              </a:ext>
            </a:extLst>
          </p:cNvPr>
          <p:cNvSpPr>
            <a:spLocks noGrp="1"/>
          </p:cNvSpPr>
          <p:nvPr>
            <p:ph idx="1"/>
          </p:nvPr>
        </p:nvSpPr>
        <p:spPr/>
        <p:txBody>
          <a:bodyPr/>
          <a:lstStyle/>
          <a:p>
            <a:r>
              <a:rPr lang="en-US" dirty="0"/>
              <a:t>At the highest level having an automated way of judging the customer experience/sentiment of customers when interacting with our agents will give us valuable information into what is working and what isn’t. Improving the customer experience, increases the customer lifetime value (profits), grows the customer base, and increases overall shareholder value</a:t>
            </a:r>
          </a:p>
          <a:p>
            <a:endParaRPr lang="en-US" dirty="0"/>
          </a:p>
        </p:txBody>
      </p:sp>
    </p:spTree>
    <p:extLst>
      <p:ext uri="{BB962C8B-B14F-4D97-AF65-F5344CB8AC3E}">
        <p14:creationId xmlns:p14="http://schemas.microsoft.com/office/powerpoint/2010/main" val="19031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723A-D7D9-4C4E-81FC-47524BFFB5D8}"/>
              </a:ext>
            </a:extLst>
          </p:cNvPr>
          <p:cNvSpPr>
            <a:spLocks noGrp="1"/>
          </p:cNvSpPr>
          <p:nvPr>
            <p:ph type="title"/>
          </p:nvPr>
        </p:nvSpPr>
        <p:spPr>
          <a:xfrm>
            <a:off x="838200" y="2479675"/>
            <a:ext cx="10515600" cy="1325563"/>
          </a:xfrm>
        </p:spPr>
        <p:txBody>
          <a:bodyPr/>
          <a:lstStyle/>
          <a:p>
            <a:r>
              <a:rPr lang="en-US" dirty="0"/>
              <a:t>				THANK YOU</a:t>
            </a:r>
          </a:p>
        </p:txBody>
      </p:sp>
      <p:pic>
        <p:nvPicPr>
          <p:cNvPr id="3" name="Picture 2">
            <a:extLst>
              <a:ext uri="{FF2B5EF4-FFF2-40B4-BE49-F238E27FC236}">
                <a16:creationId xmlns:a16="http://schemas.microsoft.com/office/drawing/2014/main" id="{CC9DC5A2-5D41-4243-8B7D-FC9398C5C6C9}"/>
              </a:ext>
            </a:extLst>
          </p:cNvPr>
          <p:cNvPicPr>
            <a:picLocks noChangeAspect="1"/>
          </p:cNvPicPr>
          <p:nvPr/>
        </p:nvPicPr>
        <p:blipFill>
          <a:blip r:embed="rId3"/>
          <a:stretch>
            <a:fillRect/>
          </a:stretch>
        </p:blipFill>
        <p:spPr>
          <a:xfrm>
            <a:off x="3164636" y="4231106"/>
            <a:ext cx="6091655" cy="1479255"/>
          </a:xfrm>
          <a:prstGeom prst="rect">
            <a:avLst/>
          </a:prstGeom>
        </p:spPr>
      </p:pic>
    </p:spTree>
    <p:extLst>
      <p:ext uri="{BB962C8B-B14F-4D97-AF65-F5344CB8AC3E}">
        <p14:creationId xmlns:p14="http://schemas.microsoft.com/office/powerpoint/2010/main" val="201217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{281840B0-6CDE-C148-8025-AF9D7853BA04}tf10001120</Template>
  <TotalTime>1808</TotalTime>
  <Words>788</Words>
  <Application>Microsoft Macintosh PowerPoint</Application>
  <PresentationFormat>Widescreen</PresentationFormat>
  <Paragraphs>183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Gill Sans MT</vt:lpstr>
      <vt:lpstr>Parcel</vt:lpstr>
      <vt:lpstr>The Customer Experience through Text Mining</vt:lpstr>
      <vt:lpstr>Objectives</vt:lpstr>
      <vt:lpstr>The dataset: ”Customer Support on Twitter” </vt:lpstr>
      <vt:lpstr>Design phase one</vt:lpstr>
      <vt:lpstr>Design phase two: Key Metrics </vt:lpstr>
      <vt:lpstr>Implications/Future Development Implementation</vt:lpstr>
      <vt:lpstr>Conclusion</vt:lpstr>
      <vt:lpstr>    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Customer Experience through Text Mining</dc:title>
  <dc:creator>Eduardo Carrascosa</dc:creator>
  <cp:lastModifiedBy>Eduardo Carrascosa</cp:lastModifiedBy>
  <cp:revision>36</cp:revision>
  <dcterms:created xsi:type="dcterms:W3CDTF">2019-05-04T18:04:11Z</dcterms:created>
  <dcterms:modified xsi:type="dcterms:W3CDTF">2019-05-07T02:40:09Z</dcterms:modified>
</cp:coreProperties>
</file>